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413" r:id="rId2"/>
    <p:sldId id="419" r:id="rId3"/>
    <p:sldId id="414" r:id="rId4"/>
    <p:sldId id="421" r:id="rId5"/>
    <p:sldId id="422" r:id="rId6"/>
    <p:sldId id="420" r:id="rId7"/>
    <p:sldId id="439" r:id="rId8"/>
    <p:sldId id="424" r:id="rId9"/>
    <p:sldId id="427" r:id="rId10"/>
    <p:sldId id="428" r:id="rId11"/>
    <p:sldId id="430" r:id="rId12"/>
    <p:sldId id="429" r:id="rId13"/>
    <p:sldId id="433" r:id="rId14"/>
    <p:sldId id="435" r:id="rId15"/>
    <p:sldId id="432" r:id="rId16"/>
    <p:sldId id="440" r:id="rId17"/>
    <p:sldId id="441" r:id="rId18"/>
    <p:sldId id="442" r:id="rId19"/>
    <p:sldId id="443" r:id="rId20"/>
    <p:sldId id="444" r:id="rId21"/>
    <p:sldId id="445" r:id="rId22"/>
    <p:sldId id="446" r:id="rId23"/>
    <p:sldId id="447" r:id="rId24"/>
    <p:sldId id="448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Windows User" initials="WU" lastIdx="134" clrIdx="0"/>
  <p:cmAuthor id="1" name="admin" initials="a" lastIdx="12" clrIdx="1"/>
  <p:cmAuthor id="2" name="Francois.beguin" initials="F" lastIdx="122" clrIdx="2"/>
  <p:cmAuthor id="3" name="François Béguin" initials="FB" lastIdx="30" clrIdx="3">
    <p:extLst/>
  </p:cmAuthor>
  <p:cmAuthor id="4" name="Emmanuel Pameté Yambou" initials="PYE" lastIdx="3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252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5" d="100"/>
          <a:sy n="65" d="100"/>
        </p:scale>
        <p:origin x="13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522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DE7F28-D102-4B55-B7FE-A19BA7B78A07}" type="datetimeFigureOut">
              <a:rPr lang="en-GB" smtClean="0"/>
              <a:pPr/>
              <a:t>15/10/2020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D1C258-53C1-4DC5-B5F7-5D81FE8FBD0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41367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35DC5C-8F6B-4793-8EF0-83668185A6E0}" type="datetimeFigureOut">
              <a:rPr lang="ru-RU" smtClean="0"/>
              <a:pPr/>
              <a:t>15.10.2020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F2EA41-DAE8-4A25-9980-1906F2F855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22047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B9AE5A-0FEE-4A96-8314-3B9B85998C68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42F402-ED5B-4DC4-8CA8-1476631ADE5E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38CB31-3616-4C1D-BFA3-14F6DD56C590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56A5A-0026-4465-A38A-F234E7FBF9E2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31F37-E461-47AF-8145-F176D80F68CF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E06DB-4A4F-4455-8068-BC6AF08C00B7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517A6-C285-4D9B-BF4B-E2EB04531494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51B23-B095-40F9-9F86-9E5B96618C85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34B1B2-31EF-432E-9CC7-D0CF7A107B85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D6842E-AC5E-45DB-8214-D60EBE2E6404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563C2-6855-48A7-882E-C806659EB228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D37E-0099-4C0E-890D-3344435EBDC0}" type="datetime1">
              <a:rPr lang="ru-RU" smtClean="0"/>
              <a:pPr/>
              <a:t>15.10.2020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8A7F4-4A4C-4460-A1ED-E84328C670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52400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1404619" y="1391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899592" y="1700808"/>
            <a:ext cx="7272808" cy="2952328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Доступный потенциал альтернативных источников </a:t>
            </a:r>
            <a:r>
              <a:rPr lang="ru-RU" sz="36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энергии</a:t>
            </a:r>
          </a:p>
          <a:p>
            <a:pPr algn="ctr"/>
            <a:endParaRPr lang="en-HK" sz="3600" b="1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ctr"/>
            <a:r>
              <a:rPr lang="ru-RU" sz="3600" i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Лекция №2</a:t>
            </a:r>
            <a:endParaRPr lang="ru-RU" sz="3600" i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656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90264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052736"/>
            <a:ext cx="8804227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3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Возобновляемые источники энергии имеют принципиальные отличия, поэтому их эффективное использование является возможным на основе научно разработанных принципов превращения энергии ВИЭ в виды, необходимые потребителям. В окружающей среде всегда существуют потоки возобновляемой энергии, поэтому в процессе развития возобновляемой энергетики необходимо ориентироваться на местные энергоресурсы, выбирая наиболее эффективные из них. Использование ВИЭ должно быть многовариантным и комплексным, что позволит ускорить экономическое развитие регионов. Например, хорошей базой для использования ВИЭ могут служить агропромышленные комплексы, где отходы животноводства и растениеводства являются сырьем для получения биогаза, а также жидкого и твердого топлива, производства удобрений.</a:t>
            </a:r>
          </a:p>
          <a:p>
            <a:pPr algn="just">
              <a:spcAft>
                <a:spcPts val="1800"/>
              </a:spcAft>
            </a:pP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93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90264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Энергетический потенциал возобновляемых источников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950" y="1281112"/>
            <a:ext cx="8420100" cy="429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00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18256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251520" y="1175548"/>
            <a:ext cx="8738128" cy="54938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Для эффективного планирования энергетики на возобновляемых энергоресурсах необходимо: во-первых, систематическое исследование окружающей среды, аналогичное исследованиям геологического характера при поисках нефти или газа,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во вторых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изучение потребностей конкретного региона в энергии для промышленного, сельскохозяйственного производства и бытовых потребностей. В частности, чтобы выбрать наиболее экономичный источник энергии, необходимо знать структуру потребителей энергии.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Одной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из важнейших характеристик возобновляемых источников энергии является их энергетический потенциал – показатель, определяющий количество энергии, свойственное соответствующему виду ВИЭ.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23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171400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08720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05872" y="1002208"/>
            <a:ext cx="839835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Плотность солнечного потока в космосе на границе земной атмосферы составляет 1,36 кВт/м2, его максимальная интенсивность на поверхности Земли – 1 кВт/м2 (при длительности до 2 ч в летние дни), а его средняя интенсивность в большинстве стран – 0,20–0,25 кВт/м2. Низкая степень концентрации является недостатком при использовании солнечной энергии. Из общего количества солнечного излучения, попавшего на земную поверхность, 46% – рассеянная солнечная радиация, 54% – прямая солнечная радиация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940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05872" y="1222008"/>
            <a:ext cx="8398355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быстро развивающейся солнечной энергетике можно выделить два основных направления: солнечная теплоэнергетика, использующая солнечную энергию для получения теплоты, и солнечная электроэнергетика, использующая солнечную энергию для выработки электроэнергии.</a:t>
            </a: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 взаимодействии солнечного излучения с природными процессами образуются вторичные источники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энергии.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2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856" y="-171400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Образование вторичных источников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764704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9573" y="908720"/>
            <a:ext cx="6610954" cy="5752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557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05872" y="1222008"/>
            <a:ext cx="839835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современном мире солнечная энергия широко используется для теплоснабжения, включая горячее водоснабжение и отопление, а также для хладоснабжения, кондиционирования воздуха, сушки и в других технологических процессах.</a:t>
            </a:r>
          </a:p>
        </p:txBody>
      </p:sp>
    </p:spTree>
    <p:extLst>
      <p:ext uri="{BB962C8B-B14F-4D97-AF65-F5344CB8AC3E}">
        <p14:creationId xmlns:p14="http://schemas.microsoft.com/office/powerpoint/2010/main" val="79079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солнечного теплоснабжения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0" y="1124744"/>
            <a:ext cx="9108504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солнечного теплоснабжения классифицируются следующим образом: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«активного» солнечного теплоснабжения, использующие «активные» установки на основе солнечных коллекторов с циркуляцией теплоносителя, в качестве которого могут применяться жидкость (вода, растворы солей) и газ (воздух);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«пассивного» солнечного отопления, в которых разные конструкционные элементы сооружения служат в качестве теплоприемников солнечной энергии;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комбинированные системы солнечного теплоснабжения, в которых использованы элементы «пассивного» и «активного» солнечного теплоснабжения.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482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солнечного теплоснабжения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95757" y="998140"/>
            <a:ext cx="8624715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современных низко- и среднетемпературных системах теплоснабжения (до 100°С), применяющихся для превращения солнечной энергии в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низкопотенциальное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тепло для горячего водоснабжения, отопления и других тепловых процессов, основным элементом является плоский коллектор, представляющий собой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гелиоприемный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абсорбер, в котором циркулирует теплоноситель, конструкция плоского солнечного коллектора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теплоизолирована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с тыльной и застеклена с лицевой стороны. Его принципиальная схема приведена на рис. 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Особенностью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плоского коллектора является то, что он улавливает как прямую, так и рассеянную солнечную радиацию. Объемы таких систем рассчитываются в квадратных метрах солнечных коллекторов.</a:t>
            </a:r>
          </a:p>
          <a:p>
            <a:pPr algn="just">
              <a:spcAft>
                <a:spcPts val="1800"/>
              </a:spcAft>
            </a:pP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1179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18256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солнечного теплоснабжения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19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05872" y="1222008"/>
            <a:ext cx="839835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системах высокотемпературного теплоснабжения (выше 100°С) применяют высокотемпературные солнечные коллекторы. На данное время наилучшим из них считается концентрирующий солнечный коллектор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представляющий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собой параболический желоб с черной трубкой в центре, на которой фокусируется солнечное излучение. Такие коллекторы очень эффективны в промышленности или для производства пара в электроэнергетике. Их недостатком является невозможность использования рассеянной солнечной радиации.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64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Введение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857232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05872" y="1079816"/>
            <a:ext cx="8398355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Одним из приоритетных направлений развития энергетики в ХХI в. является широкое использование возобновляемых источников энергии, имеющих огромные ресурсы, что позволит снизить отрицательное влияние энергетики на окружающую среду, повысить энергетическую и экологическую безопасность.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традиционным источникам энергии относятся: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невозобновляемые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включающие уголь, природный газ, нефть, уран; возобновляемые, включающие гидроэнергетику, древесину в виде дров.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139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солнечного теплоснабжения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20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05872" y="1222008"/>
            <a:ext cx="839835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обычных плоских коллекторах практически невозможно получить температуру теплоносителя выше 100°С. Увеличения рабочей температуры теплоносителя до 250–300°С можно достичь с помощью вакуумных стеклянных солнечных коллекторов. Как теплоноситель в коллекторах могут использоваться вода, раствор этиленгликоля и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пропиленгликоля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силиконовое масло, а также воздух.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09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21</a:t>
            </a:fld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601" y="1196752"/>
            <a:ext cx="3213313" cy="292873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4097" y="4299875"/>
            <a:ext cx="3032319" cy="2430119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9681" y="4198255"/>
            <a:ext cx="2913233" cy="253173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00121" y="1339205"/>
            <a:ext cx="2390775" cy="2809875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Принципиальные схемы водяного и воздушного отопления помещений с помощью коллекторов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11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51319615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18256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солнечного теплоснабжения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22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-36512" y="1052736"/>
            <a:ext cx="914501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Пассивные солнечные системы являются более простыми и дешевыми по сравнению с активными, так как не требуют дополнительных устройств поглощения, преобразования и распределения солнечной энергии. Пассивное использование энергии Солнца для отопления зданий осуществляется за счет планировочных, архитектурно-конструктивных решений, застекления, когда все здание может быть рассмотрено как коллектор солнечной теплоты.</a:t>
            </a:r>
          </a:p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В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пассивной системе должна быть оптимальная ориентация здания приблизительно вдоль оси восток-запад, на южной стороне должно быть не менее 50–70% всех окон, на северной – не больше 10%, жилые комнаты должны располагаться с южной стороны и т.п. Кроме того, предусматриваются специальные устройства – крыша-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теплонакопитель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конвекционные системы и др.</a:t>
            </a:r>
          </a:p>
          <a:p>
            <a:pPr algn="just">
              <a:spcAft>
                <a:spcPts val="1800"/>
              </a:spcAft>
            </a:pP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633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53752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солнечного теплоснабжения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218232"/>
            <a:ext cx="878497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Активное использование солнечной энергии может быть осуществлено с помощью солнечного соляного пруда. Такие пруды являются хорошими аккумуляторами солнечной энергии. Благодаря тому, что плотность солевого раствора в нижних слоях по сравнению с верхними значительно выше, в таких прудах практически отсутствует конвективный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тепломассообмен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, в результате чего в придонной зоне пруда создается слой воды с высокой температурой. Такое свойство соляных прудов может быть использовано для получения электрической энергии, как это показано на рис. </a:t>
            </a:r>
            <a:endParaRPr lang="ru-RU" sz="2400" dirty="0" smtClean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997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18256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Системы солнечного теплоснабжения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24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52736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218232"/>
            <a:ext cx="8784976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На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активном использовании теплового действия солнечных лучей базируются солнечные энергетические печи, обогрев бассейнов, опреснение морской и засоленной воды, получение дистиллированной воды, солнечные бытовые печи, сушка сельскохозяйственных продуктов и др.</a:t>
            </a:r>
          </a:p>
          <a:p>
            <a:pPr algn="just">
              <a:spcAft>
                <a:spcPts val="1800"/>
              </a:spcAft>
            </a:pP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212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71455"/>
            <a:ext cx="8229600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1086" y="1268760"/>
            <a:ext cx="8215370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Современная энергетика в основном базируется на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 возобновляемых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источниках энергии, которые, имея ограниченные запасы, являются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исчерпаемыми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и не могут гарантировать устойчивое развитие мировой энергетики на длительную перспективу, а их использование – один из главных факторов, приводящий к глобальному ухудшению состояния окружающей среды и ее кризисному состоянию.</a:t>
            </a:r>
          </a:p>
          <a:p>
            <a:pPr algn="just">
              <a:spcAft>
                <a:spcPts val="1800"/>
              </a:spcAft>
            </a:pP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9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4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05872" y="1362248"/>
            <a:ext cx="8398355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 нетрадиционным (альтернативным) относятся возобновляемые источники энергии (ВИЭ), которые используют потоки энергии Солнца, энергию ветра, теплоты Земли, биомассы, морей и океанов, рек, существующие постоянно или периодически в окружающей среде и в обозримой перспективе соответственно практически неисчерпаемые. Все ВИЭ разделяются на две группы, использующие прямую энергию солнечного излучения и ее вторичные проявления (косвенная солнечная энергия), а также энергию взаимодействия Солнца, Луны и Земли.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29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95757" y="1111384"/>
            <a:ext cx="8696723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Результатом косвенной деятельности Солнца являются соответствующие эффекты в атмосфере, гидросфере и геосфере в виде энергии ветра, гидроэнергии, энергии течений, волн, приливной энергии, тепловой энергии окружающей среды и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др.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 нетрадиционным возобновляемым источникам энергии относится малая гидроэнергетика с ГЭС мощностью до 30 МВт, а в ряде стран до 10 МВт.</a:t>
            </a:r>
          </a:p>
          <a:p>
            <a:pPr algn="just">
              <a:spcAft>
                <a:spcPts val="1800"/>
              </a:spcAft>
            </a:pP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29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18256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Эффекты, возникающие в результате </a:t>
            </a: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/>
            </a:r>
            <a:b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косвенной </a:t>
            </a: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деятельности солнца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1033927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484784"/>
            <a:ext cx="8654579" cy="4464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21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467544" y="1216491"/>
            <a:ext cx="8176423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Основными преимуществами ВИЭ по сравнению с традиционными </a:t>
            </a: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 возобновляемыми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источниками являются: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практически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неисчерпаемые ресурсы;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снижение отрицательного влияния на окружающую среду, включая выбросы различных загрязняющих веществ, парниковых газов, радиоактивное и тепловое загрязнение и др.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949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8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179512" y="1031532"/>
            <a:ext cx="8624715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Основными факторами, ограничивающими использование нетрадиционных ВИЭ, являются: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малая 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плотность энергетического потока, которая составляет, например, для солнечной энергии на поверхности земли 1,36·10-3 МВт/м2, ветровой при скорости ветра 10 м/с – 6·10-4 МВт/м2, геотермальной – 3·10-8 МВт/м2, в то время как для энергии АЭС – 0,2 МВт/м2 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значительная неравномерность выработки энергии во времени и ее использования;</a:t>
            </a:r>
          </a:p>
          <a:p>
            <a:pPr marL="342900" indent="-34290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относительно высокие капиталоемкость энергетических установок и стоимость вырабатываемой электроэнергии.</a:t>
            </a: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58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18864" y="-71455"/>
            <a:ext cx="9227368" cy="1143000"/>
          </a:xfrm>
        </p:spPr>
        <p:txBody>
          <a:bodyPr>
            <a:normAutofit/>
          </a:bodyPr>
          <a:lstStyle/>
          <a:p>
            <a:pPr>
              <a:spcAft>
                <a:spcPts val="1800"/>
              </a:spcAft>
            </a:pPr>
            <a:r>
              <a:rPr lang="ru-RU" sz="2800" b="1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Общие сведения о возобновляемых нетрадиционных источниках энергии</a:t>
            </a:r>
            <a:endParaRPr lang="ru-RU" sz="2800" b="1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8A7F4-4A4C-4460-A1ED-E84328C67051}" type="slidenum">
              <a:rPr lang="ru-RU" smtClean="0"/>
              <a:pPr/>
              <a:t>9</a:t>
            </a:fld>
            <a:endParaRPr lang="ru-RU" dirty="0"/>
          </a:p>
        </p:txBody>
      </p:sp>
      <p:sp>
        <p:nvSpPr>
          <p:cNvPr id="8" name="object 7"/>
          <p:cNvSpPr/>
          <p:nvPr/>
        </p:nvSpPr>
        <p:spPr>
          <a:xfrm>
            <a:off x="566133" y="980728"/>
            <a:ext cx="8077834" cy="0"/>
          </a:xfrm>
          <a:custGeom>
            <a:avLst/>
            <a:gdLst/>
            <a:ahLst/>
            <a:cxnLst/>
            <a:rect l="l" t="t" r="r" b="b"/>
            <a:pathLst>
              <a:path w="8077834">
                <a:moveTo>
                  <a:pt x="0" y="0"/>
                </a:moveTo>
                <a:lnTo>
                  <a:pt x="8077263" y="0"/>
                </a:lnTo>
              </a:path>
            </a:pathLst>
          </a:custGeom>
          <a:ln w="41275">
            <a:solidFill>
              <a:srgbClr val="00008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TextBox 10"/>
          <p:cNvSpPr txBox="1"/>
          <p:nvPr/>
        </p:nvSpPr>
        <p:spPr>
          <a:xfrm>
            <a:off x="350109" y="1079816"/>
            <a:ext cx="8398355" cy="47551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1800"/>
              </a:spcAft>
            </a:pP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Необходимость широкого использования ВИЭ определяется быстрым ростом потребности в электрической энергии, которая по прогнозам должна увеличиться по сравнению с 2000 г. в 2 раза к 2030 г. и в 4 раза к 2050 г.; исчерпанием в обозримом будущем разведанных запасов органического топлива; кризисным состоянием окружающей среды в связи с загрязнением оксидами азота и серы, углекислым газом, </a:t>
            </a:r>
            <a:r>
              <a:rPr lang="ru-RU" sz="2400" dirty="0" err="1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пылеподобными</a:t>
            </a:r>
            <a:r>
              <a:rPr lang="ru-RU" sz="2400" dirty="0">
                <a:solidFill>
                  <a:srgbClr val="002060"/>
                </a:solidFill>
                <a:latin typeface="Comic Sans MS" pitchFamily="66" charset="0"/>
                <a:cs typeface="Times New Roman" pitchFamily="18" charset="0"/>
              </a:rPr>
              <a:t> частицами от сгорания топлива, радиоактивным и тепловым загрязнением и др.</a:t>
            </a:r>
          </a:p>
          <a:p>
            <a:pPr algn="just">
              <a:spcAft>
                <a:spcPts val="1800"/>
              </a:spcAft>
            </a:pPr>
            <a:endParaRPr lang="ru-RU" sz="2400" dirty="0">
              <a:solidFill>
                <a:srgbClr val="002060"/>
              </a:solidFill>
              <a:latin typeface="Comic Sans MS" pitchFamily="66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376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14744</TotalTime>
  <Words>1445</Words>
  <Application>Microsoft Office PowerPoint</Application>
  <PresentationFormat>Экран (4:3)</PresentationFormat>
  <Paragraphs>84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9" baseType="lpstr">
      <vt:lpstr>Arial</vt:lpstr>
      <vt:lpstr>Calibri</vt:lpstr>
      <vt:lpstr>Comic Sans MS</vt:lpstr>
      <vt:lpstr>Times New Roman</vt:lpstr>
      <vt:lpstr>Тема Office</vt:lpstr>
      <vt:lpstr>Презентация PowerPoint</vt:lpstr>
      <vt:lpstr>Введение</vt:lpstr>
      <vt:lpstr>Общие сведения о возобновляемых нетрадиционных источниках энергии</vt:lpstr>
      <vt:lpstr>Общие сведения о возобновляемых нетрадиционных источниках энергии</vt:lpstr>
      <vt:lpstr>Общие сведения о возобновляемых нетрадиционных источниках энергии</vt:lpstr>
      <vt:lpstr>Эффекты, возникающие в результате  косвенной деятельности солнца</vt:lpstr>
      <vt:lpstr>Общие сведения о возобновляемых нетрадиционных источниках энергии</vt:lpstr>
      <vt:lpstr>Общие сведения о возобновляемых нетрадиционных источниках энергии</vt:lpstr>
      <vt:lpstr>Общие сведения о возобновляемых нетрадиционных источниках энергии</vt:lpstr>
      <vt:lpstr>Общие сведения о возобновляемых нетрадиционных источниках энергии</vt:lpstr>
      <vt:lpstr>Энергетический потенциал возобновляемых источников энергии</vt:lpstr>
      <vt:lpstr>Общие сведения о возобновляемых нетрадиционных источниках энергии</vt:lpstr>
      <vt:lpstr>Общие сведения о возобновляемых нетрадиционных источниках энергии</vt:lpstr>
      <vt:lpstr>Общие сведения о возобновляемых нетрадиционных источниках энергии</vt:lpstr>
      <vt:lpstr>Образование вторичных источников энергии</vt:lpstr>
      <vt:lpstr>Общие сведения о возобновляемых нетрадиционных источниках энергии</vt:lpstr>
      <vt:lpstr>Системы солнечного теплоснабжения</vt:lpstr>
      <vt:lpstr>Системы солнечного теплоснабжения</vt:lpstr>
      <vt:lpstr>Системы солнечного теплоснабжения</vt:lpstr>
      <vt:lpstr>Системы солнечного теплоснабжения</vt:lpstr>
      <vt:lpstr>Принципиальные схемы водяного и воздушного отопления помещений с помощью коллекторов</vt:lpstr>
      <vt:lpstr>Системы солнечного теплоснабжения</vt:lpstr>
      <vt:lpstr>Системы солнечного теплоснабжения</vt:lpstr>
      <vt:lpstr>Системы солнечного теплоснабжения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Vladimir</cp:lastModifiedBy>
  <cp:revision>1521</cp:revision>
  <dcterms:created xsi:type="dcterms:W3CDTF">2018-10-18T08:08:24Z</dcterms:created>
  <dcterms:modified xsi:type="dcterms:W3CDTF">2020-10-14T20:34:26Z</dcterms:modified>
</cp:coreProperties>
</file>